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Alice"/>
      <p:regular r:id="rId28"/>
    </p:embeddedFont>
    <p:embeddedFont>
      <p:font typeface="Alice"/>
      <p:regular r:id="rId29"/>
    </p:embeddedFont>
    <p:embeddedFont>
      <p:font typeface="Lora"/>
      <p:regular r:id="rId30"/>
    </p:embeddedFont>
    <p:embeddedFont>
      <p:font typeface="Lora"/>
      <p:regular r:id="rId31"/>
    </p:embeddedFont>
    <p:embeddedFont>
      <p:font typeface="Lora"/>
      <p:regular r:id="rId32"/>
    </p:embeddedFont>
    <p:embeddedFont>
      <p:font typeface="Lora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sv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0565"/>
            <a:ext cx="75057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Bloc 02 : ETL et Data Platform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70070"/>
            <a:ext cx="107608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Automatisation, stockage et valorisation des données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2772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Amara NAIT SAIDI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952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Décembre 2025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133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Geoptis / Pôle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71313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Formation Data Engineer – JEDHA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8061"/>
            <a:ext cx="98898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Stockage et Consolidation des Données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7565"/>
            <a:ext cx="548937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Multi-Storage Architecture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334703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4232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486031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434" y="3486031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7524" y="3486031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Rôle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99264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136350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5434" y="4136350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7524" y="4136350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Source transactionnelle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64296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786670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AWS S3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434" y="4786670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 Storage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7524" y="4786670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Lake (raw data)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9328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436989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Snowflake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5434" y="5436989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SQL DW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7524" y="5436989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Warehouse (analytics)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9436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343" y="6087308"/>
            <a:ext cx="38858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MongoDB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75434" y="6087308"/>
            <a:ext cx="38808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NoSQL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7524" y="6087308"/>
            <a:ext cx="38846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Logs + métadonnées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5667"/>
            <a:ext cx="4366855" cy="424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Système d’Alerte Automatisé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9366" y="1271945"/>
            <a:ext cx="5731669" cy="60118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1520" y="7436525"/>
            <a:ext cx="13167360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9844"/>
            <a:ext cx="615088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Analyse Intelligente des Avis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339334"/>
            <a:ext cx="8439626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Scoring de Pertinence &amp; Classification Zero-Shot</a:t>
            </a:r>
            <a:endParaRPr lang="en-US" sz="3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10502"/>
            <a:ext cx="4347567" cy="771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6552" y="3074432"/>
            <a:ext cx="396204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Calcul du Score de Pertinence (Pondération)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86552" y="3792498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Score basé sur une combinaison de critères quantitatifs: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86552" y="4524851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30% : Longueur du texte de l'avis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86552" y="4900613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25% : Sentiment du texte (VADER)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86552" y="5276374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20% : Présence d'une image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86552" y="5652135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15% : Note extrême (très positive ou très négative)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86552" y="6336268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10% : Achat vérifié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86552" y="6760250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Objectif: Mesurer la qualité et la richesse d'un avis</a:t>
            </a:r>
            <a:endParaRPr lang="en-US" sz="15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110502"/>
            <a:ext cx="4347567" cy="77116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34119" y="3074432"/>
            <a:ext cx="3962043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Classification Zero-Shot (Analyse Sémantique)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5334119" y="3792498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Analyse automatique du contenu textuel sans entraînement préalable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5334119" y="4524851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Catégories détectées: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5334119" y="4948833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Qualité ou satisfaction du produit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5334119" y="5324594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Défaut produit ou article endommagé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5334119" y="5700355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Problème de livraison ou retard d'expédition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5334119" y="6384488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Service client ou assistance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5334119" y="6808470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Objectif: Comprendre le sujet réel de l'avis</a:t>
            </a:r>
            <a:endParaRPr lang="en-US" sz="1500" dirty="0"/>
          </a:p>
        </p:txBody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110502"/>
            <a:ext cx="4347567" cy="771168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9681686" y="3074432"/>
            <a:ext cx="28976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Combinaison des Résultats</a:t>
            </a:r>
            <a:endParaRPr lang="en-US" sz="1850" dirty="0"/>
          </a:p>
        </p:txBody>
      </p:sp>
      <p:sp>
        <p:nvSpPr>
          <p:cNvPr id="24" name="Text 19"/>
          <p:cNvSpPr/>
          <p:nvPr/>
        </p:nvSpPr>
        <p:spPr>
          <a:xfrm>
            <a:off x="9681686" y="3491270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Fusion du score de pertinence et de la classification Zero-Shot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9681686" y="4175403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Obtention d'un score final enrichi et interprétable</a:t>
            </a:r>
            <a:endParaRPr lang="en-US" sz="1500" dirty="0"/>
          </a:p>
        </p:txBody>
      </p:sp>
      <p:sp>
        <p:nvSpPr>
          <p:cNvPr id="26" name="Text 21"/>
          <p:cNvSpPr/>
          <p:nvPr/>
        </p:nvSpPr>
        <p:spPr>
          <a:xfrm>
            <a:off x="9681686" y="4859536"/>
            <a:ext cx="396204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 d'un seuil de sélection</a:t>
            </a:r>
            <a:endParaRPr lang="en-US" sz="1500" dirty="0"/>
          </a:p>
        </p:txBody>
      </p:sp>
      <p:sp>
        <p:nvSpPr>
          <p:cNvPr id="27" name="Text 22"/>
          <p:cNvSpPr/>
          <p:nvPr/>
        </p:nvSpPr>
        <p:spPr>
          <a:xfrm>
            <a:off x="9681686" y="5235297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Sauvegarde des avis scorés et classifiés dans Snowflake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695581"/>
            <a:ext cx="13042821" cy="1178600"/>
          </a:xfrm>
          <a:prstGeom prst="roundRect">
            <a:avLst>
              <a:gd name="adj" fmla="val 12413"/>
            </a:avLst>
          </a:prstGeom>
          <a:solidFill>
            <a:srgbClr val="FCFBF8"/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3665101"/>
            <a:ext cx="13042821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4" name="Shape 2"/>
          <p:cNvSpPr/>
          <p:nvPr/>
        </p:nvSpPr>
        <p:spPr>
          <a:xfrm>
            <a:off x="6974979" y="33554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9052" y="3559493"/>
            <a:ext cx="272177" cy="272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262557"/>
            <a:ext cx="56583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PARTIE 3 : QUALITÉ, TESTS et CONFORMITÉ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4540"/>
            <a:ext cx="6336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de Tests et Stratégie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9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Niveaux de tests: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65001"/>
            <a:ext cx="13042821" cy="4280059"/>
          </a:xfrm>
          <a:prstGeom prst="roundRect">
            <a:avLst>
              <a:gd name="adj" fmla="val 7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726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0163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Niveau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301632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01632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0163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Résultat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52294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66664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 Unitaires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66664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 tests (transformations)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66664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pytest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66664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17/17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17326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31696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 Qualité Données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316968"/>
            <a:ext cx="27955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 tests (Great Expectations)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31696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pytest + GE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31696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8/8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18648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33019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 d'Intégration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533019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 tests (end-to-end)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33019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pytest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33019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2/2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83680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598050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Tests de Performance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598050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 tests (benchmarks)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598050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Mesures réelles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598050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2/2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648712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28462" y="66308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289108" y="663082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31 tests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45943" y="663082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-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802779" y="663082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31/31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(100%)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718"/>
            <a:ext cx="87157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 de la Qualité des Données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92022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Framework de qualité : Great Expectations + pytest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479238"/>
            <a:ext cx="13042821" cy="4962525"/>
          </a:xfrm>
          <a:prstGeom prst="roundRect">
            <a:avLst>
              <a:gd name="adj" fmla="val 65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486858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17032" y="2623661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 #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2323505" y="2623661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Règle de validation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231731" y="2623661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Résultat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837176" y="2623661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Evidence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801410" y="3105269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17032" y="3242072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2323505" y="3242072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Connexion PostgreSQL OK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6231731" y="3242072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837176" y="3242072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Connexion Etablie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01410" y="3723680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17032" y="3860483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2323505" y="3860483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Ratings entre 1-5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6231731" y="3860483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8837176" y="3860483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 validés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801410" y="4342090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17032" y="4478893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2323505" y="4478893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Aucun doublon (review_id)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6231731" y="4478893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837176" y="4478893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 doublon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801410" y="4960501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17032" y="5097304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2323505" y="5097304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Champs requis non NULL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6231731" y="5097304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8837176" y="5097304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review_id, rating, buyer_id</a:t>
            </a:r>
            <a:endParaRPr lang="en-US" sz="1650" dirty="0"/>
          </a:p>
        </p:txBody>
      </p:sp>
      <p:sp>
        <p:nvSpPr>
          <p:cNvPr id="30" name="Shape 28"/>
          <p:cNvSpPr/>
          <p:nvPr/>
        </p:nvSpPr>
        <p:spPr>
          <a:xfrm>
            <a:off x="801410" y="5578912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17032" y="5715714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2323505" y="5715714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Prix positifs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6231731" y="5715714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8837176" y="5715714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 validés</a:t>
            </a:r>
            <a:endParaRPr lang="en-US" sz="1650" dirty="0"/>
          </a:p>
        </p:txBody>
      </p:sp>
      <p:sp>
        <p:nvSpPr>
          <p:cNvPr id="35" name="Shape 33"/>
          <p:cNvSpPr/>
          <p:nvPr/>
        </p:nvSpPr>
        <p:spPr>
          <a:xfrm>
            <a:off x="801410" y="6197322"/>
            <a:ext cx="1302758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17032" y="6334125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2323505" y="6334125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Textes non vides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6231731" y="6334125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8837176" y="6334125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99.88%</a:t>
            </a:r>
            <a:endParaRPr lang="en-US" sz="1650" dirty="0"/>
          </a:p>
        </p:txBody>
      </p:sp>
      <p:sp>
        <p:nvSpPr>
          <p:cNvPr id="40" name="Shape 38"/>
          <p:cNvSpPr/>
          <p:nvPr/>
        </p:nvSpPr>
        <p:spPr>
          <a:xfrm>
            <a:off x="801410" y="6815733"/>
            <a:ext cx="1302758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17032" y="6952536"/>
            <a:ext cx="8680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2323505" y="6952536"/>
            <a:ext cx="34698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de données cohérents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6231731" y="6952536"/>
            <a:ext cx="21670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PASS</a:t>
            </a:r>
            <a:endParaRPr lang="en-US" sz="1650" dirty="0"/>
          </a:p>
        </p:txBody>
      </p:sp>
      <p:sp>
        <p:nvSpPr>
          <p:cNvPr id="44" name="Text 42"/>
          <p:cNvSpPr/>
          <p:nvPr/>
        </p:nvSpPr>
        <p:spPr>
          <a:xfrm>
            <a:off x="8837176" y="6952536"/>
            <a:ext cx="477643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int64, string, boolean</a:t>
            </a:r>
            <a:endParaRPr lang="en-US" sz="1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386"/>
            <a:ext cx="53984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 et Benchmarks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03985"/>
            <a:ext cx="591812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Temps d'exécution du pipeline complet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084427"/>
            <a:ext cx="13042821" cy="2744867"/>
          </a:xfrm>
          <a:prstGeom prst="roundRect">
            <a:avLst>
              <a:gd name="adj" fmla="val 9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092047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669" y="2201704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Étape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232315" y="220170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Cible SLA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489150" y="220170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Réalisé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0745986" y="2201704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Statut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801410" y="2583537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71669" y="2693194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Extraction (PostgreSQL → S3)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232315" y="269319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 2 min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489150" y="269319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 min 23 sec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0745986" y="2693194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DÉPASSÉ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01410" y="3075027"/>
            <a:ext cx="1302758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71669" y="3184684"/>
            <a:ext cx="291298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Transformation (jointures + nettoyage)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4232315" y="318468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 3 min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489150" y="3184684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40 sec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10745986" y="3184684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DÉPASSÉ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801410" y="3838694"/>
            <a:ext cx="13027581" cy="4914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71669" y="3948351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Chargement (Snowflake)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4232315" y="3948351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 5 min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489150" y="3948351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 min 30 sec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0745986" y="3948351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DÉPASSÉ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801410" y="4330184"/>
            <a:ext cx="1302758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71669" y="4439841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END-TO-END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4232315" y="4439841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 10 min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7489150" y="4439841"/>
            <a:ext cx="290917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 min 50 sec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0745986" y="4439841"/>
            <a:ext cx="291298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DÉPASSÉ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793790" y="5084445"/>
            <a:ext cx="40218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Métriques de performance</a:t>
            </a:r>
            <a:endParaRPr lang="en-US" sz="2650" dirty="0"/>
          </a:p>
        </p:txBody>
      </p:sp>
      <p:sp>
        <p:nvSpPr>
          <p:cNvPr id="31" name="Shape 29"/>
          <p:cNvSpPr/>
          <p:nvPr/>
        </p:nvSpPr>
        <p:spPr>
          <a:xfrm>
            <a:off x="793790" y="5764887"/>
            <a:ext cx="4234220" cy="1660327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32" name="Shape 30"/>
          <p:cNvSpPr/>
          <p:nvPr/>
        </p:nvSpPr>
        <p:spPr>
          <a:xfrm>
            <a:off x="963811" y="5934908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1B5F39"/>
          </a:solidFill>
          <a:ln/>
        </p:spPr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04186" y="6075164"/>
            <a:ext cx="229553" cy="229552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963811" y="66152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Débit Snowflake</a:t>
            </a:r>
            <a:endParaRPr lang="en-US" sz="1650" dirty="0"/>
          </a:p>
        </p:txBody>
      </p:sp>
      <p:sp>
        <p:nvSpPr>
          <p:cNvPr id="35" name="Text 32"/>
          <p:cNvSpPr/>
          <p:nvPr/>
        </p:nvSpPr>
        <p:spPr>
          <a:xfrm>
            <a:off x="963811" y="6983016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741 enregistrements/sec (cible : &gt; 500/sec)</a:t>
            </a:r>
            <a:endParaRPr lang="en-US" sz="1300" dirty="0"/>
          </a:p>
        </p:txBody>
      </p:sp>
      <p:sp>
        <p:nvSpPr>
          <p:cNvPr id="36" name="Shape 33"/>
          <p:cNvSpPr/>
          <p:nvPr/>
        </p:nvSpPr>
        <p:spPr>
          <a:xfrm>
            <a:off x="5198031" y="5764887"/>
            <a:ext cx="4234220" cy="1660327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37" name="Shape 34"/>
          <p:cNvSpPr/>
          <p:nvPr/>
        </p:nvSpPr>
        <p:spPr>
          <a:xfrm>
            <a:off x="5368052" y="5934908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1B5F39"/>
          </a:solidFill>
          <a:ln/>
        </p:spPr>
      </p:sp>
      <p:pic>
        <p:nvPicPr>
          <p:cNvPr id="3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427" y="6075164"/>
            <a:ext cx="229553" cy="229552"/>
          </a:xfrm>
          <a:prstGeom prst="rect">
            <a:avLst/>
          </a:prstGeom>
        </p:spPr>
      </p:pic>
      <p:sp>
        <p:nvSpPr>
          <p:cNvPr id="39" name="Text 35"/>
          <p:cNvSpPr/>
          <p:nvPr/>
        </p:nvSpPr>
        <p:spPr>
          <a:xfrm>
            <a:off x="5368052" y="66152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Utilisation CPU</a:t>
            </a:r>
            <a:endParaRPr lang="en-US" sz="1650" dirty="0"/>
          </a:p>
        </p:txBody>
      </p:sp>
      <p:sp>
        <p:nvSpPr>
          <p:cNvPr id="40" name="Text 36"/>
          <p:cNvSpPr/>
          <p:nvPr/>
        </p:nvSpPr>
        <p:spPr>
          <a:xfrm>
            <a:off x="5368052" y="6983016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65% pic (cible &lt; 80%)</a:t>
            </a:r>
            <a:endParaRPr lang="en-US" sz="1300" dirty="0"/>
          </a:p>
        </p:txBody>
      </p:sp>
      <p:sp>
        <p:nvSpPr>
          <p:cNvPr id="41" name="Shape 37"/>
          <p:cNvSpPr/>
          <p:nvPr/>
        </p:nvSpPr>
        <p:spPr>
          <a:xfrm>
            <a:off x="9602272" y="5764887"/>
            <a:ext cx="4234220" cy="1660327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42" name="Shape 38"/>
          <p:cNvSpPr/>
          <p:nvPr/>
        </p:nvSpPr>
        <p:spPr>
          <a:xfrm>
            <a:off x="9772293" y="5934908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1B5F39"/>
          </a:solidFill>
          <a:ln/>
        </p:spPr>
      </p:sp>
      <p:pic>
        <p:nvPicPr>
          <p:cNvPr id="4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2668" y="6075164"/>
            <a:ext cx="229553" cy="229552"/>
          </a:xfrm>
          <a:prstGeom prst="rect">
            <a:avLst/>
          </a:prstGeom>
        </p:spPr>
      </p:pic>
      <p:sp>
        <p:nvSpPr>
          <p:cNvPr id="44" name="Text 39"/>
          <p:cNvSpPr/>
          <p:nvPr/>
        </p:nvSpPr>
        <p:spPr>
          <a:xfrm>
            <a:off x="9772293" y="66152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Utilisation RAM</a:t>
            </a:r>
            <a:endParaRPr lang="en-US" sz="1650" dirty="0"/>
          </a:p>
        </p:txBody>
      </p:sp>
      <p:sp>
        <p:nvSpPr>
          <p:cNvPr id="45" name="Text 40"/>
          <p:cNvSpPr/>
          <p:nvPr/>
        </p:nvSpPr>
        <p:spPr>
          <a:xfrm>
            <a:off x="9772293" y="6983016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2.8 GB pic (cible &lt; 4 GB)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2610"/>
            <a:ext cx="732984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Validation Finale et Go Production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562100"/>
            <a:ext cx="489180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Statut global: Tous les tests validés</a:t>
            </a:r>
            <a:endParaRPr lang="en-US" sz="2250" dirty="0"/>
          </a:p>
        </p:txBody>
      </p:sp>
      <p:sp>
        <p:nvSpPr>
          <p:cNvPr id="4" name="Shape 2"/>
          <p:cNvSpPr/>
          <p:nvPr/>
        </p:nvSpPr>
        <p:spPr>
          <a:xfrm>
            <a:off x="793790" y="2212777"/>
            <a:ext cx="6424970" cy="1532215"/>
          </a:xfrm>
          <a:prstGeom prst="roundRect">
            <a:avLst>
              <a:gd name="adj" fmla="val 716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212777"/>
            <a:ext cx="91440" cy="1532215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1077992" y="242839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&amp; Code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7992" y="2845237"/>
            <a:ext cx="592514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orchestré avec Apache Airflow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77992" y="3220998"/>
            <a:ext cx="592514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Code modulaire, testé et documenté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411522" y="2212777"/>
            <a:ext cx="6425089" cy="1532215"/>
          </a:xfrm>
          <a:prstGeom prst="roundRect">
            <a:avLst>
              <a:gd name="adj" fmla="val 716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88662" y="2212777"/>
            <a:ext cx="91440" cy="1532215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1" name="Text 9"/>
          <p:cNvSpPr/>
          <p:nvPr/>
        </p:nvSpPr>
        <p:spPr>
          <a:xfrm>
            <a:off x="7695724" y="2428399"/>
            <a:ext cx="336375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Qualité et Fiabilité des données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95724" y="2845237"/>
            <a:ext cx="59252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Contrôles de qualité complets exécutés avec succès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695724" y="3220998"/>
            <a:ext cx="59252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cohérentes, propres et conformes aux règles métier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793790" y="3937754"/>
            <a:ext cx="6424970" cy="1532215"/>
          </a:xfrm>
          <a:prstGeom prst="roundRect">
            <a:avLst>
              <a:gd name="adj" fmla="val 716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70930" y="3937754"/>
            <a:ext cx="91440" cy="1532215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16" name="Text 14"/>
          <p:cNvSpPr/>
          <p:nvPr/>
        </p:nvSpPr>
        <p:spPr>
          <a:xfrm>
            <a:off x="1077992" y="4153376"/>
            <a:ext cx="35717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Tests End-to-End et Performance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077992" y="4570214"/>
            <a:ext cx="592514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Pipeline exécuté de bout en bout sans erreur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1077992" y="4945975"/>
            <a:ext cx="592514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Temps d'exécution et performances conformes aux SLA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7411522" y="3937754"/>
            <a:ext cx="6425089" cy="1532215"/>
          </a:xfrm>
          <a:prstGeom prst="roundRect">
            <a:avLst>
              <a:gd name="adj" fmla="val 7161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88662" y="3937754"/>
            <a:ext cx="91440" cy="1532215"/>
          </a:xfrm>
          <a:prstGeom prst="roundRect">
            <a:avLst>
              <a:gd name="adj" fmla="val 31628"/>
            </a:avLst>
          </a:prstGeom>
          <a:solidFill>
            <a:srgbClr val="1B5F39"/>
          </a:solidFill>
          <a:ln/>
        </p:spPr>
      </p:sp>
      <p:sp>
        <p:nvSpPr>
          <p:cNvPr id="21" name="Text 19"/>
          <p:cNvSpPr/>
          <p:nvPr/>
        </p:nvSpPr>
        <p:spPr>
          <a:xfrm>
            <a:off x="7695724" y="4153376"/>
            <a:ext cx="254984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Préparation Production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695724" y="4570214"/>
            <a:ext cx="59252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Configuration sécurisée et opérationnelle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695724" y="4945975"/>
            <a:ext cx="592526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Anonymisation des données validée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93790" y="5686782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93790" y="6520339"/>
            <a:ext cx="13042821" cy="826651"/>
          </a:xfrm>
          <a:prstGeom prst="roundRect">
            <a:avLst>
              <a:gd name="adj" fmla="val 3499"/>
            </a:avLst>
          </a:prstGeom>
          <a:solidFill>
            <a:srgbClr val="C3EED6"/>
          </a:solidFill>
          <a:ln/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552" y="6813471"/>
            <a:ext cx="240983" cy="192762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420297" y="6761202"/>
            <a:ext cx="1222355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🚀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GO – Déploiement en production approuvé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695581"/>
            <a:ext cx="13042821" cy="1178600"/>
          </a:xfrm>
          <a:prstGeom prst="roundRect">
            <a:avLst>
              <a:gd name="adj" fmla="val 12413"/>
            </a:avLst>
          </a:prstGeom>
          <a:solidFill>
            <a:srgbClr val="FCFBF8"/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3665101"/>
            <a:ext cx="13042821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4" name="Shape 2"/>
          <p:cNvSpPr/>
          <p:nvPr/>
        </p:nvSpPr>
        <p:spPr>
          <a:xfrm>
            <a:off x="6974979" y="33554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9052" y="3559493"/>
            <a:ext cx="272177" cy="272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262557"/>
            <a:ext cx="3648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PARTIE 4 : KPI Streamlit App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11185"/>
            <a:ext cx="4523303" cy="19490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599" y="911185"/>
            <a:ext cx="4335423" cy="15361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50599" y="2625923"/>
            <a:ext cx="6193512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5" name="Text 1"/>
          <p:cNvSpPr/>
          <p:nvPr/>
        </p:nvSpPr>
        <p:spPr>
          <a:xfrm>
            <a:off x="793790" y="3276957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endParaRPr lang="en-US" sz="31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9809"/>
            <a:ext cx="4617363" cy="1446609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902" y="4189809"/>
            <a:ext cx="4241363" cy="273165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784902" y="7100054"/>
            <a:ext cx="60592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4904780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Plan Détaillé de la Présentation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57357" y="1315879"/>
            <a:ext cx="13115687" cy="843915"/>
          </a:xfrm>
          <a:prstGeom prst="roundRect">
            <a:avLst>
              <a:gd name="adj" fmla="val 2500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2597" y="1331119"/>
            <a:ext cx="562570" cy="813435"/>
          </a:xfrm>
          <a:prstGeom prst="roundRect">
            <a:avLst>
              <a:gd name="adj" fmla="val 500"/>
            </a:avLst>
          </a:prstGeom>
          <a:solidFill>
            <a:srgbClr val="F0EDE6"/>
          </a:solidFill>
          <a:ln/>
        </p:spPr>
      </p:sp>
      <p:sp>
        <p:nvSpPr>
          <p:cNvPr id="5" name="Text 3"/>
          <p:cNvSpPr/>
          <p:nvPr/>
        </p:nvSpPr>
        <p:spPr>
          <a:xfrm>
            <a:off x="948333" y="1605915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475780" y="1471732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Générale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475780" y="1775817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problématique métier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57357" y="2300407"/>
            <a:ext cx="13115687" cy="1768316"/>
          </a:xfrm>
          <a:prstGeom prst="roundRect">
            <a:avLst>
              <a:gd name="adj" fmla="val 1193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2597" y="2315647"/>
            <a:ext cx="562570" cy="1737836"/>
          </a:xfrm>
          <a:prstGeom prst="roundRect">
            <a:avLst>
              <a:gd name="adj" fmla="val 500"/>
            </a:avLst>
          </a:prstGeom>
          <a:solidFill>
            <a:srgbClr val="F0EDE6"/>
          </a:solidFill>
          <a:ln/>
        </p:spPr>
      </p:sp>
      <p:sp>
        <p:nvSpPr>
          <p:cNvPr id="10" name="Text 8"/>
          <p:cNvSpPr/>
          <p:nvPr/>
        </p:nvSpPr>
        <p:spPr>
          <a:xfrm>
            <a:off x="948333" y="305264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475780" y="2456259"/>
            <a:ext cx="363533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et SOLUTIONS TECHNIQUES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1475780" y="2760345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Architecture Globale du Pipeline ETL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1475780" y="3069550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Processus ETL Automatisé avec Airflow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1475780" y="3378756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Extraction et Transformation des Données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475780" y="3687961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Implémentation des solutions de Stockage &amp; Consolidation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57357" y="4209336"/>
            <a:ext cx="13115687" cy="1459111"/>
          </a:xfrm>
          <a:prstGeom prst="roundRect">
            <a:avLst>
              <a:gd name="adj" fmla="val 1446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2597" y="4224576"/>
            <a:ext cx="562570" cy="1428631"/>
          </a:xfrm>
          <a:prstGeom prst="roundRect">
            <a:avLst>
              <a:gd name="adj" fmla="val 500"/>
            </a:avLst>
          </a:prstGeom>
          <a:solidFill>
            <a:srgbClr val="F0EDE6"/>
          </a:solidFill>
          <a:ln/>
        </p:spPr>
      </p:sp>
      <p:sp>
        <p:nvSpPr>
          <p:cNvPr id="18" name="Text 16"/>
          <p:cNvSpPr/>
          <p:nvPr/>
        </p:nvSpPr>
        <p:spPr>
          <a:xfrm>
            <a:off x="948333" y="4807029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475780" y="4365188"/>
            <a:ext cx="2671643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QUALITÉ, TESTS et CONFORMITÉ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1475780" y="4669274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 de Tests &amp; Stratégie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1475780" y="4978479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 de la Qualité des Données 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1475780" y="5287685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&amp; Benchmarks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757357" y="5809059"/>
            <a:ext cx="13115687" cy="843915"/>
          </a:xfrm>
          <a:prstGeom prst="roundRect">
            <a:avLst>
              <a:gd name="adj" fmla="val 2500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72597" y="5824299"/>
            <a:ext cx="562570" cy="813435"/>
          </a:xfrm>
          <a:prstGeom prst="roundRect">
            <a:avLst>
              <a:gd name="adj" fmla="val 500"/>
            </a:avLst>
          </a:prstGeom>
          <a:solidFill>
            <a:srgbClr val="F0EDE6"/>
          </a:solidFill>
          <a:ln/>
        </p:spPr>
      </p:sp>
      <p:sp>
        <p:nvSpPr>
          <p:cNvPr id="25" name="Text 23"/>
          <p:cNvSpPr/>
          <p:nvPr/>
        </p:nvSpPr>
        <p:spPr>
          <a:xfrm>
            <a:off x="948333" y="6099096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1475780" y="5964912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Restitution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1475780" y="6268998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KPI Streamlit App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57357" y="6793587"/>
            <a:ext cx="13115687" cy="843915"/>
          </a:xfrm>
          <a:prstGeom prst="roundRect">
            <a:avLst>
              <a:gd name="adj" fmla="val 2500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72597" y="6808827"/>
            <a:ext cx="562570" cy="813435"/>
          </a:xfrm>
          <a:prstGeom prst="roundRect">
            <a:avLst>
              <a:gd name="adj" fmla="val 500"/>
            </a:avLst>
          </a:prstGeom>
          <a:solidFill>
            <a:srgbClr val="F0EDE6"/>
          </a:solidFill>
          <a:ln/>
        </p:spPr>
      </p:sp>
      <p:sp>
        <p:nvSpPr>
          <p:cNvPr id="30" name="Text 28"/>
          <p:cNvSpPr/>
          <p:nvPr/>
        </p:nvSpPr>
        <p:spPr>
          <a:xfrm>
            <a:off x="948333" y="7083623"/>
            <a:ext cx="210979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1475780" y="6949440"/>
            <a:ext cx="175831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1475780" y="7253526"/>
            <a:ext cx="12241411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259937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0312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 L'ETL à la Valeur Métier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49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673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1763" y="3760351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Merci Pour votre Attention :) </a:t>
            </a: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6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Contexte et Problématique Métier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93790" y="2344579"/>
            <a:ext cx="4196358" cy="4084558"/>
          </a:xfrm>
          <a:prstGeom prst="roundRect">
            <a:avLst>
              <a:gd name="adj" fmla="val 3582"/>
            </a:avLst>
          </a:prstGeom>
          <a:solidFill>
            <a:srgbClr val="FCFBF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1409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0441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745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115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Contexte 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051084" y="347293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Nécessité d'analyser 111K+ avis clients Amazon pour améliorer la stratégie produit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44579"/>
            <a:ext cx="4196358" cy="4084558"/>
          </a:xfrm>
          <a:prstGeom prst="roundRect">
            <a:avLst>
              <a:gd name="adj" fmla="val 3582"/>
            </a:avLst>
          </a:prstGeom>
          <a:solidFill>
            <a:srgbClr val="FCFBF8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1409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0441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745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115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Problématique :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5474256" y="347293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Données en lecture dans PostgreSQL 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427803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Absence de pipeline automatisé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508313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Besoin de garantir la qualité des données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344579"/>
            <a:ext cx="4196358" cy="4084558"/>
          </a:xfrm>
          <a:prstGeom prst="roundRect">
            <a:avLst>
              <a:gd name="adj" fmla="val 3582"/>
            </a:avLst>
          </a:prstGeom>
          <a:solidFill>
            <a:srgbClr val="FCFBF8"/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2314099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200441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217455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29115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Enjeux métier :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7427" y="347293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Réduction du temps de traitement (de 3-4h manuel → 4min 50s automatisé)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897427" y="464093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Amélioration de la qualité des données (99.88%)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97427" y="54460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Coût maîtrisé (0.066$ par 1000 avis)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66842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8065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Objectifs et Périmètre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Objectifs techniques: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185755"/>
            <a:ext cx="226814" cy="22681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90" y="3512463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3686770"/>
            <a:ext cx="300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Extraction Automatisée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17718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Depuis 6 tables PostgreSQL vers le stockage S3.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548" y="3185755"/>
            <a:ext cx="226814" cy="22681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8548" y="3512463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6"/>
          <p:cNvSpPr/>
          <p:nvPr/>
        </p:nvSpPr>
        <p:spPr>
          <a:xfrm>
            <a:off x="7428548" y="3686770"/>
            <a:ext cx="3658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Transformation des Données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8548" y="417718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Enrichissement par jointures et calculs.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65263"/>
            <a:ext cx="226814" cy="226814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93790" y="5291971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4" name="Text 9"/>
          <p:cNvSpPr/>
          <p:nvPr/>
        </p:nvSpPr>
        <p:spPr>
          <a:xfrm>
            <a:off x="793790" y="5466278"/>
            <a:ext cx="3016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Chargement Analytique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93790" y="59566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Dans Snowflake pour l'analytique avancée.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4965263"/>
            <a:ext cx="226814" cy="226814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28548" y="5291971"/>
            <a:ext cx="6408063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8" name="Text 12"/>
          <p:cNvSpPr/>
          <p:nvPr/>
        </p:nvSpPr>
        <p:spPr>
          <a:xfrm>
            <a:off x="7428548" y="5466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Qualité et Traçabilité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8548" y="5956697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Garantir la qualité des données &gt;99% et les pistes d'audit complètes.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695581"/>
            <a:ext cx="13042821" cy="1178600"/>
          </a:xfrm>
          <a:prstGeom prst="roundRect">
            <a:avLst>
              <a:gd name="adj" fmla="val 12413"/>
            </a:avLst>
          </a:prstGeom>
          <a:solidFill>
            <a:srgbClr val="FCFBF8"/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3665101"/>
            <a:ext cx="13042821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4" name="Shape 2"/>
          <p:cNvSpPr/>
          <p:nvPr/>
        </p:nvSpPr>
        <p:spPr>
          <a:xfrm>
            <a:off x="6974979" y="335541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9052" y="3559493"/>
            <a:ext cx="272177" cy="2721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262557"/>
            <a:ext cx="72135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PARTIE 2 : ARCHITECTURE et SOLUTIONS TECHNIQUES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8396645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Architecture Globale du Pipeline ETL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2361" y="1564957"/>
            <a:ext cx="1304567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2120027"/>
            <a:ext cx="11741110" cy="4944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2361" y="7293293"/>
            <a:ext cx="1304567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956" y="872371"/>
            <a:ext cx="5825371" cy="59185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0301" y="821650"/>
            <a:ext cx="667964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01" y="1435060"/>
            <a:ext cx="4306610" cy="40430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56" y="7297460"/>
            <a:ext cx="13054489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519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5196"/>
          </a:xfrm>
          <a:prstGeom prst="rect">
            <a:avLst/>
          </a:prstGeom>
          <a:solidFill>
            <a:srgbClr val="FCF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2361" y="622578"/>
            <a:ext cx="5696664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Extraction des Données</a:t>
            </a:r>
            <a:endParaRPr lang="en-US" sz="4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1" y="1617226"/>
            <a:ext cx="12393335" cy="3587234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2361" y="5446395"/>
            <a:ext cx="13045678" cy="2166223"/>
          </a:xfrm>
          <a:prstGeom prst="roundRect">
            <a:avLst>
              <a:gd name="adj" fmla="val 1489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22841" y="5476875"/>
            <a:ext cx="12984718" cy="645200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870" y="5638205"/>
            <a:ext cx="322540" cy="3225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37868" y="6337102"/>
            <a:ext cx="1255466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Combinaison des sources de données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1037868" y="6741319"/>
            <a:ext cx="1255466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Fusion de 6 tables en un seul ensemble de données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037868" y="7091839"/>
            <a:ext cx="12554664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Anonymisation des données avant chargement dans le bucket S3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73562"/>
            <a:ext cx="7319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Transformation des Données</a:t>
            </a:r>
            <a:endParaRPr lang="en-US" sz="4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2502"/>
            <a:ext cx="13042821" cy="3692962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93790" y="5870615"/>
            <a:ext cx="13042821" cy="1485305"/>
          </a:xfrm>
          <a:prstGeom prst="roundRect">
            <a:avLst>
              <a:gd name="adj" fmla="val 2291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24270" y="5901095"/>
            <a:ext cx="12981861" cy="680442"/>
          </a:xfrm>
          <a:prstGeom prst="rect">
            <a:avLst/>
          </a:prstGeom>
          <a:solidFill>
            <a:srgbClr val="F0EDE6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607111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51084" y="6808351"/>
            <a:ext cx="1252823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Validation, Enrichissement et stockage des données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2025-12-13T22:36:08Z</dcterms:created>
  <dcterms:modified xsi:type="dcterms:W3CDTF">2025-12-13T22:36:08Z</dcterms:modified>
</cp:coreProperties>
</file>